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10287000" cx="18288000"/>
  <p:notesSz cx="10287000" cy="18288000"/>
  <p:embeddedFontLst>
    <p:embeddedFont>
      <p:font typeface="Inter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pDP6gnGhbh6sc7nBc5BcfG+df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REDDIT: </a:t>
            </a:r>
            <a:r>
              <a:rPr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Sull’applicativo Reddit è presente una sezione chiamata: </a:t>
            </a:r>
            <a:r>
              <a:rPr lang="en-US" sz="1100">
                <a:solidFill>
                  <a:srgbClr val="2E323B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“darkpatterns”. </a:t>
            </a:r>
            <a:r>
              <a:rPr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In questo subreddit gli utenti possono creare dei thread di discussione su siti e app che implementano istanze di dark pattern e discutere della tematica.</a:t>
            </a:r>
            <a:endParaRPr/>
          </a:p>
        </p:txBody>
      </p:sp>
      <p:sp>
        <p:nvSpPr>
          <p:cNvPr id="127" name="Google Shape;1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Darkpatternstipline.org è un sito guidato da un team di designer il cui obiettivo è collezionare dark pattern per capire come la tecnologia imbroglia le persone; principalmente evidenzia esempi di esperienze vissute realmente da utenti per mostrare come i dark pattern possono essere pericolosi. Oltre a mostrare un elenco di esempi permette di inviare segnalazioni di siti o piattaforme che utilizzano dark pattern.</a:t>
            </a:r>
            <a:endParaRPr/>
          </a:p>
        </p:txBody>
      </p:sp>
      <p:sp>
        <p:nvSpPr>
          <p:cNvPr id="139" name="Google Shape;13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Deceptive.design: </a:t>
            </a:r>
            <a:r>
              <a:rPr b="1"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creato da Harry Brignull,  è stato il primo sito realizzato a trattare della tematica dei dark pattern. Esso include la classificazione originariamente ideata da Brignull nel 2010 e una “Hall of shame” che comprende una serie di segnalazioni di siti che contengono dark pattern fatte da utenti su Twitter tramite l’hashtag #darkpattern </a:t>
            </a:r>
            <a:endParaRPr sz="1100">
              <a:solidFill>
                <a:srgbClr val="2E323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IDEA 1: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In questa prima idea di progetto abbiamo voluto porre il focus sui task 1 e 5, cioè </a:t>
            </a:r>
            <a:r>
              <a:rPr i="1" lang="en-US" sz="1100">
                <a:latin typeface="Inter"/>
                <a:ea typeface="Inter"/>
                <a:cs typeface="Inter"/>
                <a:sym typeface="Inter"/>
              </a:rPr>
              <a:t>Analisi del rischio e/o della presenza di un dark pattern su un sito web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i="1" lang="en-US" sz="1100">
                <a:latin typeface="Inter"/>
                <a:ea typeface="Inter"/>
                <a:cs typeface="Inter"/>
                <a:sym typeface="Inter"/>
              </a:rPr>
              <a:t>Consultare elenco dark pattern e classificazione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, perché effettuare un’analisi è sicuramente uno dei task più frequenti e importanti del sistema, ma anche acquisire una maggiore conoscenza tramite una spiegazione della classificazione dei dark pattern può essere molto utile ad utenti inesperti che si interfacciano con questa tematica. 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Inter"/>
                <a:ea typeface="Inter"/>
                <a:cs typeface="Inter"/>
                <a:sym typeface="Inter"/>
              </a:rPr>
              <a:t>Infatti c’è una sezione per inserire il link del sito da analizzare e sotto di essa una sezione in cui c’è la tassonomia dei dark pattern</a:t>
            </a:r>
            <a:endParaRPr/>
          </a:p>
        </p:txBody>
      </p:sp>
      <p:sp>
        <p:nvSpPr>
          <p:cNvPr id="174" name="Google Shape;17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E323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In questa seconda idea di progetto abbiamo posto il focus sui task 1 e 2, cioè </a:t>
            </a:r>
            <a:r>
              <a:rPr i="1" lang="en-US" sz="1100">
                <a:latin typeface="Inter"/>
                <a:ea typeface="Inter"/>
                <a:cs typeface="Inter"/>
                <a:sym typeface="Inter"/>
              </a:rPr>
              <a:t>Analisi del rischio e/o della presenza di un dark pattern su un sito web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i="1" lang="en-US" sz="1100">
                <a:latin typeface="Inter"/>
                <a:ea typeface="Inter"/>
                <a:cs typeface="Inter"/>
                <a:sym typeface="Inter"/>
              </a:rPr>
              <a:t>Segnalazione del rischio e/o presenza di un dark pattern su un sito web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. Ciò prevede la realizzazione di due pagine separate.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Inter"/>
                <a:ea typeface="Inter"/>
                <a:cs typeface="Inter"/>
                <a:sym typeface="Inter"/>
              </a:rPr>
              <a:t>La prima pagina è la </a:t>
            </a:r>
            <a:r>
              <a:rPr i="1" lang="en-US" sz="1100">
                <a:latin typeface="Inter"/>
                <a:ea typeface="Inter"/>
                <a:cs typeface="Inter"/>
                <a:sym typeface="Inter"/>
              </a:rPr>
              <a:t>Home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 che contiene due elementi: una sezione nella quale è possibile effettuare l’analisi della presenza di un modello oscuro in un sito attraverso una barra di ricerca e un bottone che rimanda alla </a:t>
            </a:r>
            <a:r>
              <a:rPr i="1" lang="en-US" sz="1100">
                <a:latin typeface="Inter"/>
                <a:ea typeface="Inter"/>
                <a:cs typeface="Inter"/>
                <a:sym typeface="Inter"/>
              </a:rPr>
              <a:t>pagina di segnalazione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 di siti da parte di utenti.</a:t>
            </a:r>
            <a:endParaRPr/>
          </a:p>
        </p:txBody>
      </p:sp>
      <p:sp>
        <p:nvSpPr>
          <p:cNvPr id="184" name="Google Shape;18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 pattern, studi, Gray</a:t>
            </a:r>
            <a:endParaRPr/>
          </a:p>
        </p:txBody>
      </p:sp>
      <p:sp>
        <p:nvSpPr>
          <p:cNvPr id="22" name="Google Shape;2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0c4a64db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0c4a64db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0c4a64db0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Cosa dovrebbe fare il tool, supportare gli utenti</a:t>
            </a:r>
            <a:endParaRPr/>
          </a:p>
        </p:txBody>
      </p:sp>
      <p:sp>
        <p:nvSpPr>
          <p:cNvPr id="33" name="Google Shape;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Analisi di contesto spiegare struttura, grafici relativi a capacità di rilevare dp autonomamente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“Quanto sei d’accordo con questa affermazione: non sono in grado di riconoscere i dark pattern che incontro nei siti web”</a:t>
            </a:r>
            <a:endParaRPr/>
          </a:p>
        </p:txBody>
      </p:sp>
      <p:sp>
        <p:nvSpPr>
          <p:cNvPr id="39" name="Google Shape;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Grafici relativi a “pensi sia utile condividere con i tuoi amici informazioni circa la presenza di dp in siti web”</a:t>
            </a:r>
            <a:endParaRPr/>
          </a:p>
        </p:txBody>
      </p:sp>
      <p:sp>
        <p:nvSpPr>
          <p:cNvPr id="58" name="Google Shape;5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 lo so</a:t>
            </a:r>
            <a:endParaRPr/>
          </a:p>
        </p:txBody>
      </p:sp>
      <p:sp>
        <p:nvSpPr>
          <p:cNvPr id="105" name="Google Shape;10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9" Type="http://schemas.openxmlformats.org/officeDocument/2006/relationships/image" Target="../media/image7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68.png"/><Relationship Id="rId8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9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91.jpg"/><Relationship Id="rId7" Type="http://schemas.openxmlformats.org/officeDocument/2006/relationships/image" Target="../media/image85.png"/><Relationship Id="rId8" Type="http://schemas.openxmlformats.org/officeDocument/2006/relationships/image" Target="../media/image8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Relationship Id="rId7" Type="http://schemas.openxmlformats.org/officeDocument/2006/relationships/image" Target="../media/image96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97.png"/><Relationship Id="rId5" Type="http://schemas.openxmlformats.org/officeDocument/2006/relationships/image" Target="../media/image89.png"/><Relationship Id="rId6" Type="http://schemas.openxmlformats.org/officeDocument/2006/relationships/image" Target="../media/image99.jp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105.png"/><Relationship Id="rId5" Type="http://schemas.openxmlformats.org/officeDocument/2006/relationships/image" Target="../media/image89.png"/><Relationship Id="rId6" Type="http://schemas.openxmlformats.org/officeDocument/2006/relationships/image" Target="../media/image104.jp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108.png"/><Relationship Id="rId5" Type="http://schemas.openxmlformats.org/officeDocument/2006/relationships/image" Target="../media/image89.png"/><Relationship Id="rId6" Type="http://schemas.openxmlformats.org/officeDocument/2006/relationships/image" Target="../media/image7.png"/><Relationship Id="rId7" Type="http://schemas.openxmlformats.org/officeDocument/2006/relationships/image" Target="../media/image1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1.png"/><Relationship Id="rId10" Type="http://schemas.openxmlformats.org/officeDocument/2006/relationships/image" Target="../media/image115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3.png"/><Relationship Id="rId4" Type="http://schemas.openxmlformats.org/officeDocument/2006/relationships/image" Target="../media/image110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4.png"/><Relationship Id="rId7" Type="http://schemas.openxmlformats.org/officeDocument/2006/relationships/image" Target="../media/image116.png"/><Relationship Id="rId8" Type="http://schemas.openxmlformats.org/officeDocument/2006/relationships/image" Target="../media/image1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7.png"/><Relationship Id="rId7" Type="http://schemas.openxmlformats.org/officeDocument/2006/relationships/image" Target="../media/image1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5.png"/><Relationship Id="rId13" Type="http://schemas.openxmlformats.org/officeDocument/2006/relationships/image" Target="../media/image24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jpg"/><Relationship Id="rId8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0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9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0.png"/><Relationship Id="rId8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4.png"/><Relationship Id="rId13" Type="http://schemas.openxmlformats.org/officeDocument/2006/relationships/image" Target="../media/image7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Relationship Id="rId5" Type="http://schemas.openxmlformats.org/officeDocument/2006/relationships/image" Target="../media/image6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.png"/><Relationship Id="rId6" Type="http://schemas.openxmlformats.org/officeDocument/2006/relationships/image" Target="../media/image61.jp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60.png"/><Relationship Id="rId7" Type="http://schemas.openxmlformats.org/officeDocument/2006/relationships/image" Target="../media/image69.png"/><Relationship Id="rId8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43075"/>
            <a:ext cx="17685121" cy="820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559" y="1726009"/>
            <a:ext cx="10616024" cy="6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7725" y="0"/>
            <a:ext cx="60102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61950"/>
            <a:ext cx="8164413" cy="11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5375" y="2686050"/>
            <a:ext cx="5524500" cy="4908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724025"/>
            <a:ext cx="10110115" cy="6843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0950" y="5715000"/>
            <a:ext cx="5955116" cy="4195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5250" y="9305925"/>
            <a:ext cx="18002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78250" y="466725"/>
            <a:ext cx="1020968" cy="65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7725" y="0"/>
            <a:ext cx="60102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61950"/>
            <a:ext cx="8164413" cy="11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5375" y="1704975"/>
            <a:ext cx="5524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2457450"/>
            <a:ext cx="9649634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8401050"/>
            <a:ext cx="5682265" cy="1459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7725" y="0"/>
            <a:ext cx="60102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61950"/>
            <a:ext cx="8164413" cy="11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5375" y="2686050"/>
            <a:ext cx="5524500" cy="49083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771650"/>
            <a:ext cx="9783982" cy="7368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9458325"/>
            <a:ext cx="2461829" cy="677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7581900"/>
            <a:ext cx="1906986" cy="2550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53400" y="9658350"/>
            <a:ext cx="19431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61950"/>
            <a:ext cx="42481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9300" y="2085975"/>
            <a:ext cx="15668625" cy="771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9300" y="2276475"/>
            <a:ext cx="14258925" cy="574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75" y="361950"/>
            <a:ext cx="240253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1428750"/>
            <a:ext cx="11438709" cy="8134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75" y="361950"/>
            <a:ext cx="353451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1419225"/>
            <a:ext cx="11430000" cy="8127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61950"/>
            <a:ext cx="352812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0" y="1419225"/>
            <a:ext cx="11430000" cy="812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361950"/>
            <a:ext cx="475059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7575" y="3267075"/>
            <a:ext cx="3754296" cy="3754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752600"/>
            <a:ext cx="17685116" cy="8201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90725" y="4076700"/>
            <a:ext cx="2129937" cy="2129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6750" y="4514850"/>
            <a:ext cx="2876766" cy="1262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10875" y="4514850"/>
            <a:ext cx="2876766" cy="1262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11300" y="4076700"/>
            <a:ext cx="2325574" cy="2325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39975" y="4381500"/>
            <a:ext cx="6667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75" y="285750"/>
            <a:ext cx="10050512" cy="11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6400" y="3476625"/>
            <a:ext cx="9134475" cy="2779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49100" y="2514600"/>
            <a:ext cx="4514850" cy="524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78250" y="466725"/>
            <a:ext cx="1020968" cy="65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30c4a64db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43075"/>
            <a:ext cx="17685123" cy="8201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8525" y="6553200"/>
            <a:ext cx="3792729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8250" y="466725"/>
            <a:ext cx="1020968" cy="655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7650" y="2581275"/>
            <a:ext cx="2559432" cy="255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50" y="0"/>
            <a:ext cx="18418748" cy="1039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650" y="276225"/>
            <a:ext cx="750629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8250" y="466725"/>
            <a:ext cx="1020968" cy="655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250" y="5686425"/>
            <a:ext cx="5828274" cy="3192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7250" y="1609725"/>
            <a:ext cx="6576501" cy="3572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34575" y="1724025"/>
            <a:ext cx="6812552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19450" y="4600575"/>
            <a:ext cx="7125028" cy="2816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6800" y="7524750"/>
            <a:ext cx="5468720" cy="240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34625" y="7096125"/>
            <a:ext cx="3256259" cy="80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9925" y="7286625"/>
            <a:ext cx="22574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19450" y="4600575"/>
            <a:ext cx="7125028" cy="2816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6800" y="7524750"/>
            <a:ext cx="5468720" cy="240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9925" y="7286625"/>
            <a:ext cx="22574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650" y="276225"/>
            <a:ext cx="750629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8250" y="466725"/>
            <a:ext cx="1020968" cy="655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34575" y="1724025"/>
            <a:ext cx="6812552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725" y="1724025"/>
            <a:ext cx="6365202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7725" y="6038850"/>
            <a:ext cx="5655101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39400" y="7410450"/>
            <a:ext cx="3256259" cy="80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72075" y="4371975"/>
            <a:ext cx="5278622" cy="3336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38525" y="7839075"/>
            <a:ext cx="7010493" cy="1197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934700" y="7600950"/>
            <a:ext cx="22574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275" y="276225"/>
            <a:ext cx="7868394" cy="11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8250" y="466725"/>
            <a:ext cx="1020968" cy="65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7025" y="1876425"/>
            <a:ext cx="12547929" cy="72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61950"/>
            <a:ext cx="1775668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9300" y="238125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728662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630555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7875" y="53244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8825" y="43434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350" y="336232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2524125"/>
            <a:ext cx="13220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5457825"/>
            <a:ext cx="13220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0" y="6419850"/>
            <a:ext cx="13220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48000" y="7381875"/>
            <a:ext cx="13220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0" y="4467225"/>
            <a:ext cx="13220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48000" y="3362325"/>
            <a:ext cx="13220700" cy="771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478250" y="466725"/>
            <a:ext cx="1020968" cy="65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61950"/>
            <a:ext cx="74580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3925" y="3390900"/>
            <a:ext cx="8812088" cy="3510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78250" y="466725"/>
            <a:ext cx="1020968" cy="65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" y="361950"/>
            <a:ext cx="1032316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52600"/>
            <a:ext cx="17685116" cy="820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1125" y="1847850"/>
            <a:ext cx="5917841" cy="7486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9100" y="1962150"/>
            <a:ext cx="2211179" cy="2219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68050" y="1962150"/>
            <a:ext cx="58864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78250" y="466725"/>
            <a:ext cx="1020968" cy="65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2022-06-01T16:49:27Z</dcterms:created>
  <dc:creator>PptxGenJS</dc:creator>
</cp:coreProperties>
</file>